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84" r:id="rId3"/>
    <p:sldId id="285" r:id="rId4"/>
    <p:sldId id="288" r:id="rId5"/>
    <p:sldId id="289" r:id="rId6"/>
    <p:sldId id="286" r:id="rId7"/>
    <p:sldId id="287" r:id="rId8"/>
    <p:sldId id="292" r:id="rId9"/>
    <p:sldId id="293" r:id="rId10"/>
    <p:sldId id="295" r:id="rId11"/>
    <p:sldId id="296" r:id="rId12"/>
    <p:sldId id="294" r:id="rId13"/>
    <p:sldId id="266" r:id="rId14"/>
    <p:sldId id="301" r:id="rId15"/>
    <p:sldId id="270" r:id="rId16"/>
    <p:sldId id="278" r:id="rId17"/>
    <p:sldId id="279" r:id="rId18"/>
    <p:sldId id="299" r:id="rId19"/>
    <p:sldId id="302" r:id="rId20"/>
    <p:sldId id="297" r:id="rId21"/>
    <p:sldId id="291" r:id="rId22"/>
    <p:sldId id="30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3" autoAdjust="0"/>
    <p:restoredTop sz="94660"/>
  </p:normalViewPr>
  <p:slideViewPr>
    <p:cSldViewPr>
      <p:cViewPr>
        <p:scale>
          <a:sx n="70" d="100"/>
          <a:sy n="70" d="100"/>
        </p:scale>
        <p:origin x="-135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416F7-425F-4E4A-BCF0-ECE58BC41F7D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073A1-D209-46B9-A4EF-42AB69793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8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489654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7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67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7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67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7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Волшебная глина</a:t>
            </a:r>
            <a:br>
              <a:rPr lang="ru-RU" sz="67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200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 дополнительного образования для детей </a:t>
            </a:r>
            <a:r>
              <a:rPr lang="ru-RU" sz="3200" cap="all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</a:t>
            </a:r>
            <a:r>
              <a:rPr lang="ru-RU" sz="3200" cap="all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художественной </a:t>
            </a:r>
            <a:r>
              <a:rPr lang="ru-RU" sz="3200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направленности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воспитатель </a:t>
            </a:r>
            <a:r>
              <a:rPr lang="ru-RU" sz="2000" b="1" cap="all" spc="0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Шальпова</a:t>
            </a:r>
            <a:r>
              <a:rPr lang="ru-RU" sz="20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М.И., </a:t>
            </a:r>
            <a:br>
              <a:rPr lang="ru-RU" sz="20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высшая квалификационная категория</a:t>
            </a:r>
            <a:r>
              <a:rPr lang="ru-RU" sz="44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4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44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672" y="6903716"/>
            <a:ext cx="8305800" cy="1256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занятия</a:t>
            </a:r>
            <a:endParaRPr lang="ru-RU" dirty="0"/>
          </a:p>
        </p:txBody>
      </p:sp>
      <p:pic>
        <p:nvPicPr>
          <p:cNvPr id="1026" name="Picture 2" descr="C:\Users\user\Desktop\лепка\IMG-20230322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6" y="1268760"/>
            <a:ext cx="4406240" cy="4406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лепка\IMG-20230322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29" y="1268760"/>
            <a:ext cx="4183359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958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sz="29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Изучение глиняных игрушек</a:t>
            </a:r>
            <a:endParaRPr lang="ru-RU" dirty="0"/>
          </a:p>
        </p:txBody>
      </p:sp>
      <p:pic>
        <p:nvPicPr>
          <p:cNvPr id="4" name="Picture 4" descr="C:\Users\user\Desktop\лепка\IMG-20230322-WA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94" y="1136605"/>
            <a:ext cx="2731752" cy="283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лепка\IMG-20230322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7743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лепка\IMG-20230322-WA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6605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лепка\IMG-20230322-WA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3056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лепка\IMG-20230322-WA0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50" y="3897052"/>
            <a:ext cx="2772308" cy="2772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516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sz="29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Детские работы (силуэтные)</a:t>
            </a:r>
            <a:endParaRPr lang="ru-RU" dirty="0"/>
          </a:p>
        </p:txBody>
      </p:sp>
      <p:pic>
        <p:nvPicPr>
          <p:cNvPr id="4098" name="Picture 2" descr="C:\Users\user\Desktop\лепка\Изображение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80298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лепка\Изображение 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27" y="1058917"/>
            <a:ext cx="3839813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лепка\Изображение 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6" y="1435253"/>
            <a:ext cx="4176318" cy="5090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947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0617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7191" t="8159" r="6894"/>
          <a:stretch/>
        </p:blipFill>
        <p:spPr>
          <a:xfrm>
            <a:off x="4788024" y="1340768"/>
            <a:ext cx="423186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9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Детские работы (силуэтные)</a:t>
            </a:r>
            <a:endParaRPr lang="ru-RU" dirty="0"/>
          </a:p>
        </p:txBody>
      </p:sp>
      <p:pic>
        <p:nvPicPr>
          <p:cNvPr id="5" name="Содержимое 3" descr="0000342.JPG"/>
          <p:cNvPicPr>
            <a:picLocks noChangeAspect="1"/>
          </p:cNvPicPr>
          <p:nvPr/>
        </p:nvPicPr>
        <p:blipFill rotWithShape="1">
          <a:blip r:embed="rId3" cstate="print"/>
          <a:srcRect l="10534" t="6464" r="7686" b="10382"/>
          <a:stretch/>
        </p:blipFill>
        <p:spPr>
          <a:xfrm>
            <a:off x="251520" y="1700808"/>
            <a:ext cx="4455564" cy="330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Детские работы (силуэтные)</a:t>
            </a:r>
            <a:endParaRPr lang="ru-RU" dirty="0"/>
          </a:p>
        </p:txBody>
      </p:sp>
      <p:pic>
        <p:nvPicPr>
          <p:cNvPr id="6146" name="Picture 2" descr="C:\Users\user\Desktop\лепка\0000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917629" cy="518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884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28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5168" t="4357" r="9963" b="4330"/>
          <a:stretch/>
        </p:blipFill>
        <p:spPr>
          <a:xfrm>
            <a:off x="251520" y="1501563"/>
            <a:ext cx="4248472" cy="433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29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Детские работы </a:t>
            </a:r>
            <a:r>
              <a:rPr lang="ru-RU" sz="29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(из жгутиков)</a:t>
            </a:r>
            <a:endParaRPr lang="ru-RU" dirty="0"/>
          </a:p>
        </p:txBody>
      </p:sp>
      <p:pic>
        <p:nvPicPr>
          <p:cNvPr id="5" name="Содержимое 5" descr="0001001.JPG"/>
          <p:cNvPicPr>
            <a:picLocks noChangeAspect="1"/>
          </p:cNvPicPr>
          <p:nvPr/>
        </p:nvPicPr>
        <p:blipFill rotWithShape="1">
          <a:blip r:embed="rId3" cstate="print"/>
          <a:srcRect l="5500" t="4016"/>
          <a:stretch/>
        </p:blipFill>
        <p:spPr>
          <a:xfrm>
            <a:off x="4644008" y="1874579"/>
            <a:ext cx="4332540" cy="358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078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993" b="13100"/>
          <a:stretch/>
        </p:blipFill>
        <p:spPr>
          <a:xfrm>
            <a:off x="323528" y="1196752"/>
            <a:ext cx="4896544" cy="3035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7992888" cy="648072"/>
          </a:xfrm>
        </p:spPr>
        <p:txBody>
          <a:bodyPr>
            <a:normAutofit/>
          </a:bodyPr>
          <a:lstStyle/>
          <a:p>
            <a:pPr algn="ctr"/>
            <a:r>
              <a:rPr lang="ru-RU" sz="29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Детские работы </a:t>
            </a:r>
            <a:r>
              <a:rPr lang="ru-RU" sz="29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(объемные)</a:t>
            </a:r>
            <a:endParaRPr lang="ru-RU" dirty="0"/>
          </a:p>
        </p:txBody>
      </p:sp>
      <p:pic>
        <p:nvPicPr>
          <p:cNvPr id="1026" name="Picture 2" descr="C:\Users\user\Desktop\Новая папка (2)\PHOTO-2022-03-21-16-02-04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5148376" cy="2944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43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101" t="11679" r="2063" b="14159"/>
          <a:stretch/>
        </p:blipFill>
        <p:spPr>
          <a:xfrm>
            <a:off x="611560" y="908720"/>
            <a:ext cx="810604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980728"/>
          </a:xfrm>
        </p:spPr>
        <p:txBody>
          <a:bodyPr>
            <a:normAutofit/>
          </a:bodyPr>
          <a:lstStyle/>
          <a:p>
            <a:pPr algn="ctr"/>
            <a:r>
              <a:rPr lang="ru-RU" sz="29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Детские работы </a:t>
            </a:r>
            <a:r>
              <a:rPr lang="ru-RU" sz="29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(объемные)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Детские работы </a:t>
            </a:r>
            <a:br>
              <a:rPr lang="ru-RU" sz="29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9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(роспись жидкой глиной ангоба) </a:t>
            </a:r>
            <a:endParaRPr lang="ru-RU" sz="2900" dirty="0"/>
          </a:p>
        </p:txBody>
      </p:sp>
      <p:pic>
        <p:nvPicPr>
          <p:cNvPr id="5122" name="Picture 2" descr="C:\Users\user\Desktop\лепка\Изображение 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9" y="1340768"/>
            <a:ext cx="4383859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лепка\0000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63" y="1259952"/>
            <a:ext cx="4082073" cy="4761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30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29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Детские </a:t>
            </a:r>
            <a:r>
              <a:rPr lang="ru-RU" sz="29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работы (техника </a:t>
            </a:r>
            <a:r>
              <a:rPr lang="ru-RU" sz="2900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налепа</a:t>
            </a:r>
            <a:r>
              <a:rPr lang="ru-RU" sz="29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ru-RU" sz="2900" dirty="0"/>
          </a:p>
        </p:txBody>
      </p:sp>
      <p:pic>
        <p:nvPicPr>
          <p:cNvPr id="4" name="Picture 3" descr="C:\Users\user\Desktop\лепка\Изображение 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2" y="1652789"/>
            <a:ext cx="4188662" cy="3949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лепка\Изображение 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53146"/>
            <a:ext cx="4452955" cy="3952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228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Воспитанники </a:t>
            </a:r>
            <a:r>
              <a:rPr lang="ru-RU" sz="2800" dirty="0">
                <a:latin typeface="Times New Roman"/>
                <a:ea typeface="Times New Roman"/>
              </a:rPr>
              <a:t>познают мир и осознают себя и свое место в нем, единство человека и природы, расширяя возможности лепки из глины. Основной задачей, которой является проведение нестандартных заданий, что способствует развитию у них устойчивого интереса к лепке из </a:t>
            </a:r>
            <a:r>
              <a:rPr lang="ru-RU" sz="2800" dirty="0" smtClean="0">
                <a:latin typeface="Times New Roman"/>
                <a:ea typeface="Times New Roman"/>
              </a:rPr>
              <a:t>глины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Актуальность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9088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/>
            <a:r>
              <a:rPr lang="ru-RU" sz="29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Глиняные игрушки</a:t>
            </a:r>
            <a:endParaRPr lang="ru-RU" dirty="0"/>
          </a:p>
        </p:txBody>
      </p:sp>
      <p:pic>
        <p:nvPicPr>
          <p:cNvPr id="3074" name="Picture 2" descr="C:\Users\user\Desktop\лепка\IMG-20230322-WA00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24" y="1052736"/>
            <a:ext cx="6407557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лепка\IMG-20230322-WA0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6"/>
            <a:ext cx="6264696" cy="2784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16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141586"/>
              </p:ext>
            </p:extLst>
          </p:nvPr>
        </p:nvGraphicFramePr>
        <p:xfrm>
          <a:off x="683568" y="1268760"/>
          <a:ext cx="7848873" cy="1971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118"/>
                <a:gridCol w="827457"/>
                <a:gridCol w="938317"/>
                <a:gridCol w="925901"/>
                <a:gridCol w="1025231"/>
                <a:gridCol w="854951"/>
                <a:gridCol w="1002173"/>
                <a:gridCol w="639439"/>
                <a:gridCol w="805286"/>
              </a:tblGrid>
              <a:tr h="1651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ФИО ребенка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Навыки лепки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Трудовые умения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Знание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народных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игрушек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Резуль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тативность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Умение расписы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вать игрушки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Умение выполнять правильно техники лепки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Эстетические навыки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Кол-во баллов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sz="40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мониторинг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3" y="3212976"/>
            <a:ext cx="828092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8092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489654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7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67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7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67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7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Волшебная глина</a:t>
            </a:r>
            <a:br>
              <a:rPr lang="ru-RU" sz="67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200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 дополнительного образования для детей по художественно-эстетической направленности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воспитатель </a:t>
            </a:r>
            <a:r>
              <a:rPr lang="ru-RU" sz="2000" b="1" cap="all" spc="0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Шальпова</a:t>
            </a:r>
            <a:r>
              <a:rPr lang="ru-RU" sz="20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М.И., </a:t>
            </a:r>
            <a:br>
              <a:rPr lang="ru-RU" sz="20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высшая квалификационная категория</a:t>
            </a:r>
            <a:r>
              <a:rPr lang="ru-RU" sz="44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4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44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672" y="6903716"/>
            <a:ext cx="8305800" cy="1256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642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аправленность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 на формирование художественных навыков, различных способов лепки из глины, что положительно отразится на общем развитии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воспитанников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и расширению кругозора в целом, способствует формированию художественно-эстетического вкуса, развитию интеллектуальных способностей и познавательных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интересов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Отличительные особенности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7075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r>
              <a:rPr lang="ru-RU" sz="1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  <a:p>
            <a:pPr marL="0" lvl="0" indent="0" algn="just">
              <a:lnSpc>
                <a:spcPct val="150000"/>
              </a:lnSpc>
              <a:buSzPts val="1200"/>
              <a:buNone/>
            </a:pPr>
            <a:r>
              <a:rPr lang="ru-RU" sz="9600" dirty="0" smtClean="0">
                <a:latin typeface="Times New Roman"/>
                <a:ea typeface="Times New Roman"/>
                <a:cs typeface="Times New Roman"/>
              </a:rPr>
              <a:t>1. Учить </a:t>
            </a:r>
            <a:r>
              <a:rPr lang="ru-RU" sz="9600" dirty="0">
                <a:latin typeface="Times New Roman"/>
                <a:ea typeface="Times New Roman"/>
                <a:cs typeface="Times New Roman"/>
              </a:rPr>
              <a:t>техническим приемам работы с глиной и </a:t>
            </a:r>
            <a:r>
              <a:rPr lang="ru-RU" sz="9600" dirty="0" smtClean="0">
                <a:latin typeface="Times New Roman"/>
                <a:ea typeface="Times New Roman"/>
                <a:cs typeface="Times New Roman"/>
              </a:rPr>
              <a:t>подручными </a:t>
            </a:r>
            <a:r>
              <a:rPr lang="ru-RU" sz="9600" dirty="0">
                <a:latin typeface="Times New Roman"/>
                <a:ea typeface="Times New Roman"/>
                <a:cs typeface="Times New Roman"/>
              </a:rPr>
              <a:t>инструментами;</a:t>
            </a:r>
            <a:endParaRPr lang="ru-RU" sz="96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buSzPts val="1200"/>
              <a:buNone/>
            </a:pPr>
            <a:r>
              <a:rPr lang="ru-RU" sz="9600" dirty="0" smtClean="0">
                <a:latin typeface="Times New Roman"/>
                <a:ea typeface="Times New Roman"/>
                <a:cs typeface="Times New Roman"/>
              </a:rPr>
              <a:t>2. развивать </a:t>
            </a:r>
            <a:r>
              <a:rPr lang="ru-RU" sz="9600" dirty="0">
                <a:latin typeface="Times New Roman"/>
                <a:ea typeface="Times New Roman"/>
                <a:cs typeface="Times New Roman"/>
              </a:rPr>
              <a:t>у детей эстетический и художественный </a:t>
            </a:r>
            <a:r>
              <a:rPr lang="ru-RU" sz="9600" dirty="0" smtClean="0">
                <a:latin typeface="Times New Roman"/>
                <a:ea typeface="Times New Roman"/>
                <a:cs typeface="Times New Roman"/>
              </a:rPr>
              <a:t>вкус;</a:t>
            </a:r>
            <a:endParaRPr lang="ru-RU" sz="9600" dirty="0">
              <a:ea typeface="Times New Roman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buSzPts val="1200"/>
              <a:buNone/>
            </a:pPr>
            <a:r>
              <a:rPr lang="ru-RU" sz="9600" dirty="0" smtClean="0">
                <a:latin typeface="Times New Roman"/>
                <a:ea typeface="Times New Roman"/>
                <a:cs typeface="Times New Roman"/>
              </a:rPr>
              <a:t>3. воспитывать </a:t>
            </a:r>
            <a:r>
              <a:rPr lang="ru-RU" sz="9600" dirty="0">
                <a:latin typeface="Times New Roman"/>
                <a:ea typeface="Times New Roman"/>
                <a:cs typeface="Times New Roman"/>
              </a:rPr>
              <a:t>интерес и желание заниматься декоративно-прикладным промыслом по изготовлению народных глиняных игрушек и керамических изделий.</a:t>
            </a:r>
            <a:endParaRPr lang="ru-RU" sz="9600" dirty="0">
              <a:ea typeface="Calibri"/>
              <a:cs typeface="Times New Roman"/>
            </a:endParaRPr>
          </a:p>
          <a:p>
            <a:pPr marL="180340" marR="64135" indent="-180340" algn="just">
              <a:lnSpc>
                <a:spcPct val="150000"/>
              </a:lnSpc>
            </a:pPr>
            <a:r>
              <a:rPr lang="ru-RU" sz="3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3800" dirty="0">
              <a:ea typeface="Calibri"/>
              <a:cs typeface="Times New Roman"/>
            </a:endParaRPr>
          </a:p>
          <a:p>
            <a:pPr marL="180340" marR="64135" indent="-180340" algn="just">
              <a:lnSpc>
                <a:spcPct val="150000"/>
              </a:lnSpc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786210"/>
          </a:xfrm>
        </p:spPr>
        <p:txBody>
          <a:bodyPr>
            <a:normAutofit/>
          </a:bodyPr>
          <a:lstStyle/>
          <a:p>
            <a:pPr algn="ctr"/>
            <a:r>
              <a:rPr lang="ru-RU" sz="40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Цель</a:t>
            </a:r>
            <a:br>
              <a:rPr lang="ru-RU" sz="40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dirty="0">
                <a:effectLst/>
                <a:ea typeface="Calibri"/>
                <a:cs typeface="Times New Roman"/>
              </a:rPr>
              <a:t>Развитие творческих способностей посредством ознакомления лепки из глины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76523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Условия реализации программы</a:t>
            </a:r>
            <a:endParaRPr lang="ru-RU" dirty="0"/>
          </a:p>
        </p:txBody>
      </p:sp>
      <p:pic>
        <p:nvPicPr>
          <p:cNvPr id="4" name="Picture 2" descr="C:\Users\user\Desktop\лепка\IMG-20230322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9560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773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50000"/>
              </a:lnSpc>
              <a:buFont typeface="Symbol"/>
              <a:buChar char=""/>
            </a:pPr>
            <a:r>
              <a:rPr lang="ru-RU" sz="8000" dirty="0">
                <a:latin typeface="Times New Roman"/>
                <a:ea typeface="Times New Roman"/>
                <a:cs typeface="Times New Roman"/>
              </a:rPr>
              <a:t>от простого к сложному;</a:t>
            </a:r>
            <a:endParaRPr lang="ru-RU" sz="8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Symbol"/>
              <a:buChar char=""/>
            </a:pPr>
            <a:r>
              <a:rPr lang="ru-RU" sz="8000" dirty="0">
                <a:latin typeface="Times New Roman"/>
                <a:ea typeface="Times New Roman"/>
                <a:cs typeface="Times New Roman"/>
              </a:rPr>
              <a:t>связь знаний, умений с жизнью, с практикой;</a:t>
            </a:r>
            <a:endParaRPr lang="ru-RU" sz="8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Symbol"/>
              <a:buChar char=""/>
            </a:pPr>
            <a:r>
              <a:rPr lang="ru-RU" sz="8000" dirty="0">
                <a:latin typeface="Times New Roman"/>
                <a:ea typeface="Times New Roman"/>
                <a:cs typeface="Times New Roman"/>
              </a:rPr>
              <a:t>научность и доступность;</a:t>
            </a:r>
            <a:endParaRPr lang="ru-RU" sz="8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Symbol"/>
              <a:buChar char=""/>
            </a:pPr>
            <a:r>
              <a:rPr lang="ru-RU" sz="8000" dirty="0">
                <a:latin typeface="Times New Roman"/>
                <a:ea typeface="Times New Roman"/>
                <a:cs typeface="Times New Roman"/>
              </a:rPr>
              <a:t>системность знаний;</a:t>
            </a:r>
            <a:endParaRPr lang="ru-RU" sz="8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Symbol"/>
              <a:buChar char=""/>
            </a:pPr>
            <a:r>
              <a:rPr lang="ru-RU" sz="8000" dirty="0">
                <a:latin typeface="Times New Roman"/>
                <a:ea typeface="Times New Roman"/>
                <a:cs typeface="Times New Roman"/>
              </a:rPr>
              <a:t>воспитывающая и развивающая направленность;</a:t>
            </a:r>
            <a:endParaRPr lang="ru-RU" sz="8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Symbol"/>
              <a:buChar char=""/>
            </a:pPr>
            <a:r>
              <a:rPr lang="ru-RU" sz="8000" dirty="0">
                <a:latin typeface="Times New Roman"/>
                <a:ea typeface="Times New Roman"/>
                <a:cs typeface="Times New Roman"/>
              </a:rPr>
              <a:t>всесторонность, гармоничность в содержании знаний, умений, навыков;</a:t>
            </a:r>
            <a:endParaRPr lang="ru-RU" sz="8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Symbol"/>
              <a:buChar char=""/>
            </a:pPr>
            <a:r>
              <a:rPr lang="ru-RU" sz="8000" dirty="0">
                <a:latin typeface="Times New Roman"/>
                <a:ea typeface="Times New Roman"/>
                <a:cs typeface="Times New Roman"/>
              </a:rPr>
              <a:t>сотрудничество ДОО и семьи;</a:t>
            </a:r>
            <a:endParaRPr lang="ru-RU" sz="8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Symbol"/>
              <a:buChar char=""/>
            </a:pPr>
            <a:r>
              <a:rPr lang="ru-RU" sz="8000" dirty="0">
                <a:latin typeface="Times New Roman"/>
                <a:ea typeface="Times New Roman"/>
                <a:cs typeface="Times New Roman"/>
              </a:rPr>
              <a:t>поддержка инициативы детей;</a:t>
            </a:r>
            <a:endParaRPr lang="ru-RU" sz="8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Symbol"/>
              <a:buChar char=""/>
            </a:pPr>
            <a:r>
              <a:rPr lang="ru-RU" sz="8000" dirty="0">
                <a:latin typeface="Times New Roman"/>
                <a:ea typeface="Times New Roman"/>
                <a:cs typeface="Times New Roman"/>
              </a:rPr>
              <a:t>активность и самостоятельность;</a:t>
            </a:r>
            <a:endParaRPr lang="ru-RU" sz="8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Symbol"/>
              <a:buChar char=""/>
            </a:pPr>
            <a:r>
              <a:rPr lang="ru-RU" sz="8000" dirty="0">
                <a:latin typeface="Times New Roman"/>
                <a:ea typeface="Times New Roman"/>
                <a:cs typeface="Times New Roman"/>
              </a:rPr>
              <a:t>учет возрастных и индивидуальных особенностей.</a:t>
            </a:r>
            <a:endParaRPr lang="ru-RU" sz="8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/>
            <a:r>
              <a:rPr lang="ru-RU" sz="40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Принципы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6725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marR="140970" lvl="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показ технологических приемов;</a:t>
            </a:r>
            <a:endParaRPr lang="ru-RU" sz="2000" dirty="0">
              <a:ea typeface="Calibri"/>
              <a:cs typeface="Times New Roman"/>
            </a:endParaRPr>
          </a:p>
          <a:p>
            <a:pPr marL="342900" marR="140970" lvl="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рассматривание игрушек, скульптур малой формы;</a:t>
            </a:r>
            <a:endParaRPr lang="ru-RU" sz="2000" dirty="0">
              <a:ea typeface="Calibri"/>
              <a:cs typeface="Times New Roman"/>
            </a:endParaRPr>
          </a:p>
          <a:p>
            <a:pPr marL="342900" marR="140970" lvl="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словесный;</a:t>
            </a:r>
            <a:endParaRPr lang="ru-RU" sz="2000" dirty="0">
              <a:ea typeface="Calibri"/>
              <a:cs typeface="Times New Roman"/>
            </a:endParaRPr>
          </a:p>
          <a:p>
            <a:pPr marL="342900" marR="140970" lvl="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сбор и анализ данных;</a:t>
            </a:r>
            <a:endParaRPr lang="ru-RU" sz="2000" dirty="0">
              <a:ea typeface="Calibri"/>
              <a:cs typeface="Times New Roman"/>
            </a:endParaRPr>
          </a:p>
          <a:p>
            <a:pPr marL="342900" marR="140970" lvl="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рассматривание иллюстраций, книг, фотографий, картин;</a:t>
            </a:r>
            <a:endParaRPr lang="ru-RU" sz="2000" dirty="0">
              <a:ea typeface="Calibri"/>
              <a:cs typeface="Times New Roman"/>
            </a:endParaRPr>
          </a:p>
          <a:p>
            <a:pPr marL="342900" marR="140970" lvl="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упражнение навыкам использования инструментов для лепки;</a:t>
            </a:r>
            <a:endParaRPr lang="ru-RU" sz="2000" dirty="0">
              <a:ea typeface="Calibri"/>
              <a:cs typeface="Times New Roman"/>
            </a:endParaRPr>
          </a:p>
          <a:p>
            <a:pPr marL="342900" marR="140970" lvl="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игровые приемы.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методы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4577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ru-RU" sz="32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занятия</a:t>
            </a:r>
            <a:endParaRPr lang="ru-RU" dirty="0"/>
          </a:p>
        </p:txBody>
      </p:sp>
      <p:pic>
        <p:nvPicPr>
          <p:cNvPr id="2050" name="Picture 2" descr="C:\Users\user\Desktop\лепка\IMG-20230322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99" y="620688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лепка\IMG-20230322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06" y="476672"/>
            <a:ext cx="2785578" cy="2794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лепка\IMG-20230322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53" y="980728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лепка\IMG-20230322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8" y="3429000"/>
            <a:ext cx="2592287" cy="259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лепка\IMG-20230322-WA0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48" y="3429000"/>
            <a:ext cx="2783415" cy="2783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лепка\IMG-20230322-WA0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54" y="3764144"/>
            <a:ext cx="2786094" cy="2617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902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ru-RU" sz="32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занятия</a:t>
            </a:r>
            <a:endParaRPr lang="ru-RU" dirty="0"/>
          </a:p>
        </p:txBody>
      </p:sp>
      <p:pic>
        <p:nvPicPr>
          <p:cNvPr id="3074" name="Picture 2" descr="C:\Users\user\Desktop\лепка\IMG-20230322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1" y="476672"/>
            <a:ext cx="2740572" cy="2740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лепка\IMG-20230322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04" y="476672"/>
            <a:ext cx="2728878" cy="2728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лепка\IMG-20230322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08" y="1124742"/>
            <a:ext cx="2728879" cy="2728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лепка\IMG-20230322-WA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5" y="3429000"/>
            <a:ext cx="2734697" cy="2734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лепка\IMG-20230322-WA0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57" y="3853621"/>
            <a:ext cx="2743730" cy="2743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лепка\IMG-20230322-WA00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72182"/>
            <a:ext cx="2734697" cy="2734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616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305</TotalTime>
  <Words>260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  Волшебная глина  программа дополнительного образования для детей по художественной направленности  воспитатель Шальпова М.И.,  высшая квалификационная категория </vt:lpstr>
      <vt:lpstr>Актуальность</vt:lpstr>
      <vt:lpstr>Отличительные особенности</vt:lpstr>
      <vt:lpstr>Цель Развитие творческих способностей посредством ознакомления лепки из глины</vt:lpstr>
      <vt:lpstr>Условия реализации программы</vt:lpstr>
      <vt:lpstr>Принципы</vt:lpstr>
      <vt:lpstr>методы</vt:lpstr>
      <vt:lpstr>занятия</vt:lpstr>
      <vt:lpstr>занятия</vt:lpstr>
      <vt:lpstr>занятия</vt:lpstr>
      <vt:lpstr>Изучение глиняных игрушек</vt:lpstr>
      <vt:lpstr>Детские работы (силуэтные)</vt:lpstr>
      <vt:lpstr>Детские работы (силуэтные)</vt:lpstr>
      <vt:lpstr>Детские работы (силуэтные)</vt:lpstr>
      <vt:lpstr>Детские работы (из жгутиков)</vt:lpstr>
      <vt:lpstr>Детские работы (объемные)</vt:lpstr>
      <vt:lpstr>Детские работы (объемные)</vt:lpstr>
      <vt:lpstr>Детские работы  (роспись жидкой глиной ангоба) </vt:lpstr>
      <vt:lpstr>Детские работы (техника налепа)</vt:lpstr>
      <vt:lpstr>Глиняные игрушки</vt:lpstr>
      <vt:lpstr>мониторинг</vt:lpstr>
      <vt:lpstr>  Волшебная глина  программа дополнительного образования для детей по художественно-эстетической направленности  воспитатель Шальпова М.И.,  высшая квалификационная категория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user</cp:lastModifiedBy>
  <cp:revision>34</cp:revision>
  <dcterms:created xsi:type="dcterms:W3CDTF">2015-02-15T01:28:10Z</dcterms:created>
  <dcterms:modified xsi:type="dcterms:W3CDTF">2023-06-28T07:33:19Z</dcterms:modified>
</cp:coreProperties>
</file>